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Montserrat" panose="00000500000000000000" pitchFamily="2" charset="0"/>
      <p:regular r:id="rId11"/>
      <p:bold r:id="rId12"/>
      <p:italic r:id="rId13"/>
      <p:boldItalic r:id="rId14"/>
    </p:embeddedFont>
    <p:embeddedFont>
      <p:font typeface="Montserrat ExtraBold" panose="00000900000000000000" pitchFamily="2" charset="0"/>
      <p:bold r:id="rId15"/>
      <p:boldItalic r:id="rId16"/>
    </p:embeddedFont>
    <p:embeddedFont>
      <p:font typeface="Montserrat ExtraLight" panose="00000300000000000000" pitchFamily="2" charset="0"/>
      <p:regular r:id="rId17"/>
      <p:bold r:id="rId18"/>
      <p:italic r:id="rId19"/>
      <p:boldItalic r:id="rId20"/>
    </p:embeddedFont>
    <p:embeddedFont>
      <p:font typeface="Montserrat Medium" panose="00000600000000000000"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18f0f6ff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18f0f6ff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9468dcd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19468dcd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9468dcd8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9468dcd8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9468dcd8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19468dcd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19468dcd8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19468dcd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9468dcd8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9468dcd8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9468dcd8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19468dcd8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abstract/document/9076358"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ieeexplore.ieee.org/abstract/document/7860024" TargetMode="External"/><Relationship Id="rId5" Type="http://schemas.openxmlformats.org/officeDocument/2006/relationships/hyperlink" Target="https://ieeexplore.ieee.org/document/9686867" TargetMode="External"/><Relationship Id="rId4" Type="http://schemas.openxmlformats.org/officeDocument/2006/relationships/hyperlink" Target="https://ieeexplore.ieee.org/document/945307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3800" b="0">
                <a:latin typeface="Roboto"/>
                <a:ea typeface="Roboto"/>
                <a:cs typeface="Roboto"/>
                <a:sym typeface="Roboto"/>
              </a:rPr>
              <a:t>Text Summarization</a:t>
            </a:r>
            <a:endParaRPr/>
          </a:p>
        </p:txBody>
      </p:sp>
      <p:sp>
        <p:nvSpPr>
          <p:cNvPr id="159" name="Google Shape;159;p36"/>
          <p:cNvSpPr txBox="1">
            <a:spLocks noGrp="1"/>
          </p:cNvSpPr>
          <p:nvPr>
            <p:ph type="subTitle" idx="1"/>
          </p:nvPr>
        </p:nvSpPr>
        <p:spPr>
          <a:xfrm>
            <a:off x="2391200" y="3418900"/>
            <a:ext cx="3621900" cy="12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Times New Roman"/>
                <a:ea typeface="Times New Roman"/>
                <a:cs typeface="Times New Roman"/>
                <a:sym typeface="Times New Roman"/>
              </a:rPr>
              <a:t>Kathan Bhavsar - AU2040170</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Neel Buddhdev - AU2040176</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Rushali Moteria - AU2040210</a:t>
            </a:r>
            <a:endParaRPr sz="1500" dirty="0">
              <a:latin typeface="Times New Roman"/>
              <a:ea typeface="Times New Roman"/>
              <a:cs typeface="Times New Roman"/>
              <a:sym typeface="Times New Roman"/>
            </a:endParaRPr>
          </a:p>
          <a:p>
            <a:pPr marL="0" lvl="0" indent="0" algn="l" rtl="0">
              <a:spcBef>
                <a:spcPts val="0"/>
              </a:spcBef>
              <a:spcAft>
                <a:spcPts val="0"/>
              </a:spcAft>
              <a:buNone/>
            </a:pPr>
            <a:r>
              <a:rPr lang="en" sz="1500" dirty="0">
                <a:latin typeface="Times New Roman"/>
                <a:ea typeface="Times New Roman"/>
                <a:cs typeface="Times New Roman"/>
                <a:sym typeface="Times New Roman"/>
              </a:rPr>
              <a:t>Twinkle Popat - AU2040216</a:t>
            </a:r>
            <a:endParaRPr sz="1500" dirty="0">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100" dirty="0">
              <a:latin typeface="Times New Roman"/>
              <a:ea typeface="Times New Roman"/>
              <a:cs typeface="Times New Roman"/>
              <a:sym typeface="Times New Roman"/>
            </a:endParaRPr>
          </a:p>
        </p:txBody>
      </p:sp>
      <p:sp>
        <p:nvSpPr>
          <p:cNvPr id="160" name="Google Shape;160;p36"/>
          <p:cNvSpPr txBox="1">
            <a:spLocks noGrp="1"/>
          </p:cNvSpPr>
          <p:nvPr>
            <p:ph type="ctrTitle"/>
          </p:nvPr>
        </p:nvSpPr>
        <p:spPr>
          <a:xfrm>
            <a:off x="2138250" y="2644775"/>
            <a:ext cx="48675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800" b="0">
                <a:latin typeface="Roboto"/>
                <a:ea typeface="Roboto"/>
                <a:cs typeface="Roboto"/>
                <a:sym typeface="Roboto"/>
              </a:rPr>
              <a:t>Precision Précis</a:t>
            </a:r>
            <a:endParaRPr sz="100" b="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Introduction and Problem Statement</a:t>
            </a:r>
            <a:endParaRPr>
              <a:solidFill>
                <a:schemeClr val="lt2"/>
              </a:solidFill>
            </a:endParaRPr>
          </a:p>
          <a:p>
            <a:pPr marL="0" lvl="0" indent="0" algn="l" rtl="0">
              <a:spcBef>
                <a:spcPts val="0"/>
              </a:spcBef>
              <a:spcAft>
                <a:spcPts val="0"/>
              </a:spcAft>
              <a:buNone/>
            </a:pPr>
            <a:endParaRPr>
              <a:solidFill>
                <a:schemeClr val="lt2"/>
              </a:solidFill>
            </a:endParaRPr>
          </a:p>
        </p:txBody>
      </p:sp>
      <p:sp>
        <p:nvSpPr>
          <p:cNvPr id="167" name="Google Shape;167;p37"/>
          <p:cNvSpPr txBox="1">
            <a:spLocks noGrp="1"/>
          </p:cNvSpPr>
          <p:nvPr>
            <p:ph type="body" idx="1"/>
          </p:nvPr>
        </p:nvSpPr>
        <p:spPr>
          <a:xfrm>
            <a:off x="938500" y="1531775"/>
            <a:ext cx="7172100" cy="3039900"/>
          </a:xfrm>
          <a:prstGeom prst="rect">
            <a:avLst/>
          </a:prstGeom>
        </p:spPr>
        <p:txBody>
          <a:bodyPr spcFirstLastPara="1" wrap="square" lIns="91425" tIns="91425" rIns="91425" bIns="91425" anchor="t" anchorCtr="0">
            <a:noAutofit/>
          </a:bodyPr>
          <a:lstStyle/>
          <a:p>
            <a:pPr marL="457200" lvl="0" indent="-320675" algn="l" rtl="0">
              <a:lnSpc>
                <a:spcPct val="115000"/>
              </a:lnSpc>
              <a:spcBef>
                <a:spcPts val="0"/>
              </a:spcBef>
              <a:spcAft>
                <a:spcPts val="0"/>
              </a:spcAft>
              <a:buSzPts val="1450"/>
              <a:buChar char="●"/>
            </a:pPr>
            <a:r>
              <a:rPr lang="en" sz="1450" dirty="0"/>
              <a:t>Information available online has grown exponentially.</a:t>
            </a:r>
            <a:endParaRPr sz="1450" dirty="0"/>
          </a:p>
          <a:p>
            <a:pPr marL="457200" lvl="0" indent="-320675" algn="l" rtl="0">
              <a:lnSpc>
                <a:spcPct val="115000"/>
              </a:lnSpc>
              <a:spcBef>
                <a:spcPts val="0"/>
              </a:spcBef>
              <a:spcAft>
                <a:spcPts val="0"/>
              </a:spcAft>
              <a:buSzPts val="1450"/>
              <a:buChar char="●"/>
            </a:pPr>
            <a:r>
              <a:rPr lang="en" sz="1450" dirty="0"/>
              <a:t>Summarization: Reducing a large body of text into a shorter version by capturing the key points and main ideas </a:t>
            </a:r>
            <a:endParaRPr sz="1450" dirty="0"/>
          </a:p>
          <a:p>
            <a:pPr marL="457200" lvl="0" indent="-320675" algn="l" rtl="0">
              <a:lnSpc>
                <a:spcPct val="115000"/>
              </a:lnSpc>
              <a:spcBef>
                <a:spcPts val="0"/>
              </a:spcBef>
              <a:spcAft>
                <a:spcPts val="0"/>
              </a:spcAft>
              <a:buSzPts val="1450"/>
              <a:buChar char="●"/>
            </a:pPr>
            <a:r>
              <a:rPr lang="en" sz="1450" dirty="0"/>
              <a:t>Manual summarization: time-consuming and subjective</a:t>
            </a:r>
            <a:endParaRPr sz="1450" dirty="0"/>
          </a:p>
          <a:p>
            <a:pPr marL="457200" lvl="0" indent="-320675" algn="l" rtl="0">
              <a:lnSpc>
                <a:spcPct val="115000"/>
              </a:lnSpc>
              <a:spcBef>
                <a:spcPts val="0"/>
              </a:spcBef>
              <a:spcAft>
                <a:spcPts val="0"/>
              </a:spcAft>
              <a:buSzPts val="1450"/>
              <a:buChar char="●"/>
            </a:pPr>
            <a:r>
              <a:rPr lang="en" sz="1450" dirty="0"/>
              <a:t>Automated approaches: more efficient and consistent</a:t>
            </a:r>
            <a:endParaRPr sz="1450" dirty="0"/>
          </a:p>
          <a:p>
            <a:pPr marL="457200" lvl="0" indent="-320675" algn="l" rtl="0">
              <a:lnSpc>
                <a:spcPct val="115000"/>
              </a:lnSpc>
              <a:spcBef>
                <a:spcPts val="0"/>
              </a:spcBef>
              <a:spcAft>
                <a:spcPts val="0"/>
              </a:spcAft>
              <a:buSzPts val="1450"/>
              <a:buChar char="●"/>
            </a:pPr>
            <a:r>
              <a:rPr lang="en" sz="1450" dirty="0"/>
              <a:t>Problem Statement: The challenge lies in developing models that can accurately capture the most important information while avoiding redundancy or irrelevant content. This report will explore the application of an SVM model for text summarization.</a:t>
            </a:r>
            <a:endParaRPr sz="1450" dirty="0"/>
          </a:p>
        </p:txBody>
      </p:sp>
      <p:cxnSp>
        <p:nvCxnSpPr>
          <p:cNvPr id="168" name="Google Shape;168;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9" name="Google Shape;169;p37"/>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8"/>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Existing body of work</a:t>
            </a:r>
            <a:endParaRPr>
              <a:solidFill>
                <a:schemeClr val="lt2"/>
              </a:solidFill>
            </a:endParaRPr>
          </a:p>
        </p:txBody>
      </p:sp>
      <p:sp>
        <p:nvSpPr>
          <p:cNvPr id="175" name="Google Shape;175;p38"/>
          <p:cNvSpPr txBox="1">
            <a:spLocks noGrp="1"/>
          </p:cNvSpPr>
          <p:nvPr>
            <p:ph type="body" idx="1"/>
          </p:nvPr>
        </p:nvSpPr>
        <p:spPr>
          <a:xfrm>
            <a:off x="762550" y="1332950"/>
            <a:ext cx="7172100" cy="3595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dirty="0"/>
              <a:t>The approach in the paper, “Extractive Text Summarization using Neural Networks”  is a fully data-driven approach that relies on neural networks for text summarization. Our model uses a algorithm that relies on feature engineering to identify important sentences for summarization.</a:t>
            </a:r>
            <a:endParaRPr sz="1400" dirty="0"/>
          </a:p>
          <a:p>
            <a:pPr marL="457200" lvl="0" indent="-317500" algn="l" rtl="0">
              <a:lnSpc>
                <a:spcPct val="115000"/>
              </a:lnSpc>
              <a:spcBef>
                <a:spcPts val="0"/>
              </a:spcBef>
              <a:spcAft>
                <a:spcPts val="0"/>
              </a:spcAft>
              <a:buSzPts val="1400"/>
              <a:buChar char="●"/>
            </a:pPr>
            <a:r>
              <a:rPr lang="en" sz="1400" dirty="0"/>
              <a:t>The neural network approach uses a feedforward neural network to identify important sentences for summarization. </a:t>
            </a:r>
            <a:endParaRPr sz="1400" dirty="0"/>
          </a:p>
          <a:p>
            <a:pPr marL="457200" lvl="0" indent="-317500" algn="l" rtl="0">
              <a:lnSpc>
                <a:spcPct val="115000"/>
              </a:lnSpc>
              <a:spcBef>
                <a:spcPts val="0"/>
              </a:spcBef>
              <a:spcAft>
                <a:spcPts val="0"/>
              </a:spcAft>
              <a:buSzPts val="1400"/>
              <a:buChar char="●"/>
            </a:pPr>
            <a:r>
              <a:rPr lang="en" sz="1400" dirty="0"/>
              <a:t>The neural network approach proposed in the paper is scalable and can produce summaries of arbitrarily sized documents. </a:t>
            </a:r>
            <a:endParaRPr sz="1400" dirty="0"/>
          </a:p>
          <a:p>
            <a:pPr marL="0" lvl="0" indent="0" algn="l" rtl="0">
              <a:spcBef>
                <a:spcPts val="1600"/>
              </a:spcBef>
              <a:spcAft>
                <a:spcPts val="0"/>
              </a:spcAft>
              <a:buNone/>
            </a:pPr>
            <a:endParaRPr sz="1400" dirty="0"/>
          </a:p>
          <a:p>
            <a:pPr marL="0" lvl="0" indent="0" algn="l" rtl="0">
              <a:spcBef>
                <a:spcPts val="1600"/>
              </a:spcBef>
              <a:spcAft>
                <a:spcPts val="0"/>
              </a:spcAft>
              <a:buNone/>
            </a:pPr>
            <a:endParaRPr sz="1400" dirty="0"/>
          </a:p>
          <a:p>
            <a:pPr marL="0" lvl="0" indent="0" algn="l" rtl="0">
              <a:spcBef>
                <a:spcPts val="1600"/>
              </a:spcBef>
              <a:spcAft>
                <a:spcPts val="0"/>
              </a:spcAft>
              <a:buNone/>
            </a:pPr>
            <a:endParaRPr sz="1400" dirty="0"/>
          </a:p>
          <a:p>
            <a:pPr marL="0" lvl="0" indent="0" algn="l" rtl="0">
              <a:spcBef>
                <a:spcPts val="1600"/>
              </a:spcBef>
              <a:spcAft>
                <a:spcPts val="1600"/>
              </a:spcAft>
              <a:buNone/>
            </a:pPr>
            <a:endParaRPr sz="1400" dirty="0"/>
          </a:p>
        </p:txBody>
      </p:sp>
      <p:cxnSp>
        <p:nvCxnSpPr>
          <p:cNvPr id="176" name="Google Shape;176;p3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7" name="Google Shape;177;p38"/>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OUR APPROACH</a:t>
            </a:r>
            <a:endParaRPr>
              <a:solidFill>
                <a:schemeClr val="lt2"/>
              </a:solidFill>
            </a:endParaRPr>
          </a:p>
        </p:txBody>
      </p:sp>
      <p:cxnSp>
        <p:nvCxnSpPr>
          <p:cNvPr id="183" name="Google Shape;183;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4" name="Google Shape;184;p39"/>
          <p:cNvSpPr txBox="1"/>
          <p:nvPr/>
        </p:nvSpPr>
        <p:spPr>
          <a:xfrm>
            <a:off x="939093" y="3948239"/>
            <a:ext cx="6910800" cy="2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
        <p:nvSpPr>
          <p:cNvPr id="185" name="Google Shape;185;p39"/>
          <p:cNvSpPr/>
          <p:nvPr/>
        </p:nvSpPr>
        <p:spPr>
          <a:xfrm>
            <a:off x="2972600" y="1417350"/>
            <a:ext cx="2979300" cy="451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Articles and reference summaries</a:t>
            </a:r>
            <a:endParaRPr sz="1100" b="1">
              <a:solidFill>
                <a:schemeClr val="lt1"/>
              </a:solidFill>
              <a:latin typeface="Montserrat"/>
              <a:ea typeface="Montserrat"/>
              <a:cs typeface="Montserrat"/>
              <a:sym typeface="Montserrat"/>
            </a:endParaRPr>
          </a:p>
        </p:txBody>
      </p:sp>
      <p:sp>
        <p:nvSpPr>
          <p:cNvPr id="186" name="Google Shape;186;p39"/>
          <p:cNvSpPr txBox="1">
            <a:spLocks noGrp="1"/>
          </p:cNvSpPr>
          <p:nvPr>
            <p:ph type="title"/>
          </p:nvPr>
        </p:nvSpPr>
        <p:spPr>
          <a:xfrm>
            <a:off x="938500" y="976925"/>
            <a:ext cx="3247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2"/>
                </a:solidFill>
              </a:rPr>
              <a:t>Training the SVM model:</a:t>
            </a:r>
            <a:endParaRPr sz="1700">
              <a:solidFill>
                <a:schemeClr val="lt2"/>
              </a:solidFill>
            </a:endParaRPr>
          </a:p>
        </p:txBody>
      </p:sp>
      <p:cxnSp>
        <p:nvCxnSpPr>
          <p:cNvPr id="187" name="Google Shape;187;p39"/>
          <p:cNvCxnSpPr>
            <a:stCxn id="185" idx="2"/>
            <a:endCxn id="188" idx="0"/>
          </p:cNvCxnSpPr>
          <p:nvPr/>
        </p:nvCxnSpPr>
        <p:spPr>
          <a:xfrm>
            <a:off x="4462250" y="1869150"/>
            <a:ext cx="0" cy="4203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39"/>
          <p:cNvSpPr/>
          <p:nvPr/>
        </p:nvSpPr>
        <p:spPr>
          <a:xfrm>
            <a:off x="3339950" y="2289450"/>
            <a:ext cx="2244600" cy="420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Sentence Tokenization</a:t>
            </a:r>
            <a:endParaRPr sz="1100" b="1">
              <a:solidFill>
                <a:schemeClr val="lt1"/>
              </a:solidFill>
              <a:latin typeface="Montserrat"/>
              <a:ea typeface="Montserrat"/>
              <a:cs typeface="Montserrat"/>
              <a:sym typeface="Montserrat"/>
            </a:endParaRPr>
          </a:p>
        </p:txBody>
      </p:sp>
      <p:cxnSp>
        <p:nvCxnSpPr>
          <p:cNvPr id="189" name="Google Shape;189;p39"/>
          <p:cNvCxnSpPr>
            <a:stCxn id="188" idx="1"/>
            <a:endCxn id="190" idx="0"/>
          </p:cNvCxnSpPr>
          <p:nvPr/>
        </p:nvCxnSpPr>
        <p:spPr>
          <a:xfrm flipH="1">
            <a:off x="2617850" y="2499600"/>
            <a:ext cx="722100" cy="555300"/>
          </a:xfrm>
          <a:prstGeom prst="straightConnector1">
            <a:avLst/>
          </a:prstGeom>
          <a:noFill/>
          <a:ln w="9525" cap="flat" cmpd="sng">
            <a:solidFill>
              <a:schemeClr val="dk2"/>
            </a:solidFill>
            <a:prstDash val="solid"/>
            <a:round/>
            <a:headEnd type="none" w="med" len="med"/>
            <a:tailEnd type="triangle" w="med" len="med"/>
          </a:ln>
        </p:spPr>
      </p:cxnSp>
      <p:sp>
        <p:nvSpPr>
          <p:cNvPr id="191" name="Google Shape;191;p39"/>
          <p:cNvSpPr/>
          <p:nvPr/>
        </p:nvSpPr>
        <p:spPr>
          <a:xfrm>
            <a:off x="5221074" y="3130050"/>
            <a:ext cx="2495100" cy="60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Count Vectoriser array for articles</a:t>
            </a:r>
            <a:endParaRPr sz="1200" b="1" dirty="0">
              <a:solidFill>
                <a:schemeClr val="lt1"/>
              </a:solidFill>
              <a:latin typeface="Montserrat"/>
              <a:ea typeface="Montserrat"/>
              <a:cs typeface="Montserrat"/>
              <a:sym typeface="Montserrat"/>
            </a:endParaRPr>
          </a:p>
        </p:txBody>
      </p:sp>
      <p:sp>
        <p:nvSpPr>
          <p:cNvPr id="192" name="Google Shape;192;p39"/>
          <p:cNvSpPr/>
          <p:nvPr/>
        </p:nvSpPr>
        <p:spPr>
          <a:xfrm>
            <a:off x="3645803" y="4009482"/>
            <a:ext cx="1654500" cy="885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rPr>
              <a:t>Model Training</a:t>
            </a:r>
            <a:endParaRPr sz="1300" b="1">
              <a:solidFill>
                <a:schemeClr val="lt1"/>
              </a:solidFill>
            </a:endParaRPr>
          </a:p>
          <a:p>
            <a:pPr marL="0" lvl="0" indent="0" algn="ctr" rtl="0">
              <a:spcBef>
                <a:spcPts val="0"/>
              </a:spcBef>
              <a:spcAft>
                <a:spcPts val="0"/>
              </a:spcAft>
              <a:buNone/>
            </a:pPr>
            <a:r>
              <a:rPr lang="en" sz="1300" b="1">
                <a:solidFill>
                  <a:schemeClr val="lt1"/>
                </a:solidFill>
              </a:rPr>
              <a:t>(SVM)</a:t>
            </a:r>
            <a:endParaRPr sz="1300" b="1">
              <a:solidFill>
                <a:schemeClr val="lt1"/>
              </a:solidFill>
            </a:endParaRPr>
          </a:p>
        </p:txBody>
      </p:sp>
      <p:cxnSp>
        <p:nvCxnSpPr>
          <p:cNvPr id="193" name="Google Shape;193;p39"/>
          <p:cNvCxnSpPr>
            <a:stCxn id="188" idx="3"/>
          </p:cNvCxnSpPr>
          <p:nvPr/>
        </p:nvCxnSpPr>
        <p:spPr>
          <a:xfrm>
            <a:off x="5584550" y="2499600"/>
            <a:ext cx="975000" cy="6525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p39"/>
          <p:cNvSpPr/>
          <p:nvPr/>
        </p:nvSpPr>
        <p:spPr>
          <a:xfrm>
            <a:off x="1313551" y="3054963"/>
            <a:ext cx="2608500" cy="60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lt1"/>
                </a:solidFill>
                <a:latin typeface="Montserrat"/>
                <a:ea typeface="Montserrat"/>
                <a:cs typeface="Montserrat"/>
                <a:sym typeface="Montserrat"/>
              </a:rPr>
              <a:t>Sentence Level Annotation</a:t>
            </a:r>
            <a:endParaRPr sz="1100" b="1" dirty="0">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1100" b="1" dirty="0">
                <a:solidFill>
                  <a:schemeClr val="lt1"/>
                </a:solidFill>
                <a:latin typeface="Montserrat"/>
                <a:ea typeface="Montserrat"/>
                <a:cs typeface="Montserrat"/>
                <a:sym typeface="Montserrat"/>
              </a:rPr>
              <a:t>(Binary Array)</a:t>
            </a:r>
            <a:endParaRPr sz="1100" b="1" dirty="0">
              <a:solidFill>
                <a:schemeClr val="lt1"/>
              </a:solidFill>
              <a:latin typeface="Montserrat"/>
              <a:ea typeface="Montserrat"/>
              <a:cs typeface="Montserrat"/>
              <a:sym typeface="Montserrat"/>
            </a:endParaRPr>
          </a:p>
        </p:txBody>
      </p:sp>
      <p:cxnSp>
        <p:nvCxnSpPr>
          <p:cNvPr id="194" name="Google Shape;194;p39"/>
          <p:cNvCxnSpPr>
            <a:stCxn id="191" idx="2"/>
            <a:endCxn id="192" idx="3"/>
          </p:cNvCxnSpPr>
          <p:nvPr/>
        </p:nvCxnSpPr>
        <p:spPr>
          <a:xfrm flipH="1">
            <a:off x="5300424" y="3739350"/>
            <a:ext cx="1168200" cy="7131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39"/>
          <p:cNvCxnSpPr>
            <a:stCxn id="190" idx="2"/>
            <a:endCxn id="192" idx="1"/>
          </p:cNvCxnSpPr>
          <p:nvPr/>
        </p:nvCxnSpPr>
        <p:spPr>
          <a:xfrm>
            <a:off x="2617801" y="3664263"/>
            <a:ext cx="1028100" cy="788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Initial Results (Using SVM model)</a:t>
            </a:r>
            <a:endParaRPr>
              <a:solidFill>
                <a:schemeClr val="lt2"/>
              </a:solidFill>
            </a:endParaRPr>
          </a:p>
        </p:txBody>
      </p:sp>
      <p:sp>
        <p:nvSpPr>
          <p:cNvPr id="201" name="Google Shape;201;p40"/>
          <p:cNvSpPr txBox="1">
            <a:spLocks noGrp="1"/>
          </p:cNvSpPr>
          <p:nvPr>
            <p:ph type="body" idx="1"/>
          </p:nvPr>
        </p:nvSpPr>
        <p:spPr>
          <a:xfrm>
            <a:off x="374625" y="1011075"/>
            <a:ext cx="8351400" cy="356070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SzPts val="1450"/>
              <a:buAutoNum type="arabicPeriod"/>
            </a:pPr>
            <a:r>
              <a:rPr lang="en" sz="1450"/>
              <a:t>Count Vectorizer array and Binary array for the test data</a:t>
            </a:r>
            <a:endParaRPr sz="1450"/>
          </a:p>
          <a:p>
            <a:pPr marL="457200" lvl="0" indent="0" algn="l" rtl="0">
              <a:spcBef>
                <a:spcPts val="1600"/>
              </a:spcBef>
              <a:spcAft>
                <a:spcPts val="0"/>
              </a:spcAft>
              <a:buNone/>
            </a:pPr>
            <a:endParaRPr sz="1450"/>
          </a:p>
          <a:p>
            <a:pPr marL="457200" lvl="0" indent="0" algn="l" rtl="0">
              <a:spcBef>
                <a:spcPts val="1600"/>
              </a:spcBef>
              <a:spcAft>
                <a:spcPts val="0"/>
              </a:spcAft>
              <a:buNone/>
            </a:pPr>
            <a:endParaRPr sz="1450"/>
          </a:p>
          <a:p>
            <a:pPr marL="457200" lvl="0" indent="0" algn="l" rtl="0">
              <a:spcBef>
                <a:spcPts val="1600"/>
              </a:spcBef>
              <a:spcAft>
                <a:spcPts val="0"/>
              </a:spcAft>
              <a:buNone/>
            </a:pPr>
            <a:r>
              <a:rPr lang="en" sz="1450"/>
              <a:t>The first array is </a:t>
            </a:r>
            <a:r>
              <a:rPr lang="en" sz="1450" b="1"/>
              <a:t>Countvectorizer</a:t>
            </a:r>
            <a:r>
              <a:rPr lang="en" sz="1450"/>
              <a:t> giving the frequency of the unique words. Second array is the </a:t>
            </a:r>
            <a:r>
              <a:rPr lang="en" sz="1450" b="1"/>
              <a:t>Binary array</a:t>
            </a:r>
            <a:r>
              <a:rPr lang="en" sz="1450"/>
              <a:t> where 1 represents that the sentence contains an entity word.</a:t>
            </a:r>
            <a:endParaRPr sz="1450"/>
          </a:p>
          <a:p>
            <a:pPr marL="457200" lvl="0" indent="-320675" algn="l" rtl="0">
              <a:lnSpc>
                <a:spcPct val="115000"/>
              </a:lnSpc>
              <a:spcBef>
                <a:spcPts val="1600"/>
              </a:spcBef>
              <a:spcAft>
                <a:spcPts val="0"/>
              </a:spcAft>
              <a:buSzPts val="1450"/>
              <a:buAutoNum type="arabicPeriod"/>
            </a:pPr>
            <a:r>
              <a:rPr lang="en" sz="1450"/>
              <a:t>Predicted array generated by the SVM model:</a:t>
            </a:r>
            <a:endParaRPr sz="1450"/>
          </a:p>
          <a:p>
            <a:pPr marL="0" lvl="0" indent="0" algn="l" rtl="0">
              <a:lnSpc>
                <a:spcPct val="115000"/>
              </a:lnSpc>
              <a:spcBef>
                <a:spcPts val="1200"/>
              </a:spcBef>
              <a:spcAft>
                <a:spcPts val="0"/>
              </a:spcAft>
              <a:buNone/>
            </a:pPr>
            <a:endParaRPr sz="1450"/>
          </a:p>
          <a:p>
            <a:pPr marL="457200" lvl="0" indent="0" algn="l" rtl="0">
              <a:lnSpc>
                <a:spcPct val="115000"/>
              </a:lnSpc>
              <a:spcBef>
                <a:spcPts val="1200"/>
              </a:spcBef>
              <a:spcAft>
                <a:spcPts val="0"/>
              </a:spcAft>
              <a:buNone/>
            </a:pPr>
            <a:r>
              <a:rPr lang="en" sz="1450"/>
              <a:t>This array is the array generated by the </a:t>
            </a:r>
            <a:r>
              <a:rPr lang="en" sz="1450" b="1"/>
              <a:t>SVM model</a:t>
            </a:r>
            <a:r>
              <a:rPr lang="en" sz="1450"/>
              <a:t>, where 1 represents that the sentence is of importance.</a:t>
            </a:r>
            <a:endParaRPr sz="1450"/>
          </a:p>
          <a:p>
            <a:pPr marL="457200" lvl="0" indent="0" algn="l" rtl="0">
              <a:lnSpc>
                <a:spcPct val="115000"/>
              </a:lnSpc>
              <a:spcBef>
                <a:spcPts val="1200"/>
              </a:spcBef>
              <a:spcAft>
                <a:spcPts val="0"/>
              </a:spcAft>
              <a:buNone/>
            </a:pPr>
            <a:endParaRPr sz="1450"/>
          </a:p>
          <a:p>
            <a:pPr marL="457200" lvl="0" indent="-320675" algn="l" rtl="0">
              <a:lnSpc>
                <a:spcPct val="115000"/>
              </a:lnSpc>
              <a:spcBef>
                <a:spcPts val="1200"/>
              </a:spcBef>
              <a:spcAft>
                <a:spcPts val="0"/>
              </a:spcAft>
              <a:buSzPts val="1450"/>
              <a:buAutoNum type="arabicPeriod"/>
            </a:pPr>
            <a:endParaRPr sz="1450"/>
          </a:p>
          <a:p>
            <a:pPr marL="457200" lvl="0" indent="0" algn="l" rtl="0">
              <a:spcBef>
                <a:spcPts val="1200"/>
              </a:spcBef>
              <a:spcAft>
                <a:spcPts val="0"/>
              </a:spcAft>
              <a:buNone/>
            </a:pPr>
            <a:endParaRPr sz="1450"/>
          </a:p>
          <a:p>
            <a:pPr marL="0" lvl="0" indent="0" algn="l" rtl="0">
              <a:spcBef>
                <a:spcPts val="1600"/>
              </a:spcBef>
              <a:spcAft>
                <a:spcPts val="1600"/>
              </a:spcAft>
              <a:buNone/>
            </a:pPr>
            <a:endParaRPr sz="1450"/>
          </a:p>
        </p:txBody>
      </p:sp>
      <p:cxnSp>
        <p:nvCxnSpPr>
          <p:cNvPr id="202" name="Google Shape;202;p4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3" name="Google Shape;203;p40"/>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pic>
        <p:nvPicPr>
          <p:cNvPr id="204" name="Google Shape;204;p40"/>
          <p:cNvPicPr preferRelativeResize="0"/>
          <p:nvPr/>
        </p:nvPicPr>
        <p:blipFill>
          <a:blip r:embed="rId3">
            <a:alphaModFix/>
          </a:blip>
          <a:stretch>
            <a:fillRect/>
          </a:stretch>
        </p:blipFill>
        <p:spPr>
          <a:xfrm>
            <a:off x="516700" y="1518726"/>
            <a:ext cx="8110601" cy="696772"/>
          </a:xfrm>
          <a:prstGeom prst="rect">
            <a:avLst/>
          </a:prstGeom>
          <a:noFill/>
          <a:ln>
            <a:noFill/>
          </a:ln>
        </p:spPr>
      </p:pic>
      <p:pic>
        <p:nvPicPr>
          <p:cNvPr id="205" name="Google Shape;205;p40"/>
          <p:cNvPicPr preferRelativeResize="0"/>
          <p:nvPr/>
        </p:nvPicPr>
        <p:blipFill>
          <a:blip r:embed="rId4">
            <a:alphaModFix/>
          </a:blip>
          <a:stretch>
            <a:fillRect/>
          </a:stretch>
        </p:blipFill>
        <p:spPr>
          <a:xfrm>
            <a:off x="516700" y="3666225"/>
            <a:ext cx="5367694" cy="26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Initial Results (Using TF-IDF)</a:t>
            </a:r>
            <a:endParaRPr dirty="0">
              <a:solidFill>
                <a:schemeClr val="lt2"/>
              </a:solidFill>
            </a:endParaRPr>
          </a:p>
        </p:txBody>
      </p:sp>
      <p:sp>
        <p:nvSpPr>
          <p:cNvPr id="211" name="Google Shape;211;p41"/>
          <p:cNvSpPr txBox="1">
            <a:spLocks noGrp="1"/>
          </p:cNvSpPr>
          <p:nvPr>
            <p:ph type="body" idx="1"/>
          </p:nvPr>
        </p:nvSpPr>
        <p:spPr>
          <a:xfrm>
            <a:off x="938500" y="1110825"/>
            <a:ext cx="7172100" cy="3460800"/>
          </a:xfrm>
          <a:prstGeom prst="rect">
            <a:avLst/>
          </a:prstGeom>
        </p:spPr>
        <p:txBody>
          <a:bodyPr spcFirstLastPara="1" wrap="square" lIns="91425" tIns="91425" rIns="91425" bIns="91425" anchor="t" anchorCtr="0">
            <a:noAutofit/>
          </a:bodyPr>
          <a:lstStyle/>
          <a:p>
            <a:pPr marL="127000" lvl="0" indent="0" algn="l" rtl="0">
              <a:lnSpc>
                <a:spcPct val="115000"/>
              </a:lnSpc>
              <a:spcBef>
                <a:spcPts val="1200"/>
              </a:spcBef>
              <a:spcAft>
                <a:spcPts val="0"/>
              </a:spcAft>
              <a:buNone/>
            </a:pPr>
            <a:r>
              <a:rPr lang="en" sz="1450" dirty="0"/>
              <a:t>ROUGE scores for comparing the similarity between the summary generated by TF-IDF and the reference summary.</a:t>
            </a:r>
            <a:endParaRPr sz="1450" dirty="0"/>
          </a:p>
          <a:p>
            <a:pPr marL="127000" lvl="0" indent="0" algn="l" rtl="0">
              <a:lnSpc>
                <a:spcPct val="115000"/>
              </a:lnSpc>
              <a:spcBef>
                <a:spcPts val="1200"/>
              </a:spcBef>
              <a:spcAft>
                <a:spcPts val="0"/>
              </a:spcAft>
              <a:buNone/>
            </a:pPr>
            <a:endParaRPr sz="1450" dirty="0"/>
          </a:p>
          <a:p>
            <a:pPr marL="0" lvl="0" indent="0" algn="l" rtl="0">
              <a:spcBef>
                <a:spcPts val="1200"/>
              </a:spcBef>
              <a:spcAft>
                <a:spcPts val="0"/>
              </a:spcAft>
              <a:buNone/>
            </a:pPr>
            <a:endParaRPr sz="1450" dirty="0"/>
          </a:p>
          <a:p>
            <a:pPr marL="0" lvl="0" indent="0" algn="l" rtl="0">
              <a:spcBef>
                <a:spcPts val="1600"/>
              </a:spcBef>
              <a:spcAft>
                <a:spcPts val="1600"/>
              </a:spcAft>
              <a:buNone/>
            </a:pPr>
            <a:endParaRPr sz="1450" dirty="0"/>
          </a:p>
        </p:txBody>
      </p:sp>
      <p:cxnSp>
        <p:nvCxnSpPr>
          <p:cNvPr id="212" name="Google Shape;212;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3" name="Google Shape;213;p41"/>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pic>
        <p:nvPicPr>
          <p:cNvPr id="214" name="Google Shape;214;p41"/>
          <p:cNvPicPr preferRelativeResize="0"/>
          <p:nvPr/>
        </p:nvPicPr>
        <p:blipFill rotWithShape="1">
          <a:blip r:embed="rId3">
            <a:alphaModFix/>
          </a:blip>
          <a:srcRect t="6437"/>
          <a:stretch/>
        </p:blipFill>
        <p:spPr>
          <a:xfrm>
            <a:off x="1429188" y="2154450"/>
            <a:ext cx="5838825" cy="206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2"/>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Role of each group member and Future work</a:t>
            </a:r>
            <a:endParaRPr dirty="0">
              <a:solidFill>
                <a:schemeClr val="lt2"/>
              </a:solidFill>
            </a:endParaRPr>
          </a:p>
        </p:txBody>
      </p:sp>
      <p:sp>
        <p:nvSpPr>
          <p:cNvPr id="220" name="Google Shape;220;p42"/>
          <p:cNvSpPr txBox="1">
            <a:spLocks noGrp="1"/>
          </p:cNvSpPr>
          <p:nvPr>
            <p:ph type="body" idx="1"/>
          </p:nvPr>
        </p:nvSpPr>
        <p:spPr>
          <a:xfrm>
            <a:off x="985950" y="3160025"/>
            <a:ext cx="7172100" cy="11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b="1" dirty="0">
                <a:solidFill>
                  <a:schemeClr val="accent1"/>
                </a:solidFill>
              </a:rPr>
              <a:t>Future Work:</a:t>
            </a:r>
            <a:endParaRPr sz="1450" b="1" dirty="0">
              <a:solidFill>
                <a:schemeClr val="accent1"/>
              </a:solidFill>
            </a:endParaRPr>
          </a:p>
          <a:p>
            <a:pPr marL="0" lvl="0" indent="0" algn="l" rtl="0">
              <a:spcBef>
                <a:spcPts val="1600"/>
              </a:spcBef>
              <a:spcAft>
                <a:spcPts val="1600"/>
              </a:spcAft>
              <a:buNone/>
            </a:pPr>
            <a:r>
              <a:rPr lang="en" sz="1450" dirty="0"/>
              <a:t>Solving the problem for SVM model and also implement sentence level annotation using Topic Modeling (LDA) and Sentence Similarity. We will check the accuracy by using different kernels. </a:t>
            </a:r>
            <a:endParaRPr sz="1450" dirty="0"/>
          </a:p>
        </p:txBody>
      </p:sp>
      <p:cxnSp>
        <p:nvCxnSpPr>
          <p:cNvPr id="221" name="Google Shape;221;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2" name="Google Shape;222;p42"/>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
        <p:nvSpPr>
          <p:cNvPr id="223" name="Google Shape;223;p42"/>
          <p:cNvSpPr/>
          <p:nvPr/>
        </p:nvSpPr>
        <p:spPr>
          <a:xfrm>
            <a:off x="1026200" y="1570525"/>
            <a:ext cx="1547700" cy="136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Kathan Bhavsar:</a:t>
            </a:r>
            <a:endParaRPr sz="1100"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Code and Research</a:t>
            </a:r>
            <a:endParaRPr sz="1100" b="1">
              <a:solidFill>
                <a:schemeClr val="lt1"/>
              </a:solidFill>
              <a:latin typeface="Montserrat"/>
              <a:ea typeface="Montserrat"/>
              <a:cs typeface="Montserrat"/>
              <a:sym typeface="Montserrat"/>
            </a:endParaRPr>
          </a:p>
        </p:txBody>
      </p:sp>
      <p:sp>
        <p:nvSpPr>
          <p:cNvPr id="224" name="Google Shape;224;p42"/>
          <p:cNvSpPr/>
          <p:nvPr/>
        </p:nvSpPr>
        <p:spPr>
          <a:xfrm>
            <a:off x="2846225" y="1570525"/>
            <a:ext cx="1502700" cy="136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Twinkle Popat:</a:t>
            </a:r>
            <a:endParaRPr sz="1100"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Report and Research</a:t>
            </a:r>
            <a:endParaRPr sz="1100" b="1">
              <a:solidFill>
                <a:schemeClr val="lt1"/>
              </a:solidFill>
              <a:latin typeface="Montserrat"/>
              <a:ea typeface="Montserrat"/>
              <a:cs typeface="Montserrat"/>
              <a:sym typeface="Montserrat"/>
            </a:endParaRPr>
          </a:p>
        </p:txBody>
      </p:sp>
      <p:sp>
        <p:nvSpPr>
          <p:cNvPr id="225" name="Google Shape;225;p42"/>
          <p:cNvSpPr/>
          <p:nvPr/>
        </p:nvSpPr>
        <p:spPr>
          <a:xfrm>
            <a:off x="4666250" y="1570525"/>
            <a:ext cx="1653000" cy="136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Rushali Moteria:</a:t>
            </a:r>
            <a:endParaRPr sz="1100"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Report and Research</a:t>
            </a:r>
            <a:endParaRPr sz="1100" b="1">
              <a:solidFill>
                <a:schemeClr val="lt1"/>
              </a:solidFill>
              <a:latin typeface="Montserrat"/>
              <a:ea typeface="Montserrat"/>
              <a:cs typeface="Montserrat"/>
              <a:sym typeface="Montserrat"/>
            </a:endParaRPr>
          </a:p>
        </p:txBody>
      </p:sp>
      <p:sp>
        <p:nvSpPr>
          <p:cNvPr id="226" name="Google Shape;226;p42"/>
          <p:cNvSpPr/>
          <p:nvPr/>
        </p:nvSpPr>
        <p:spPr>
          <a:xfrm>
            <a:off x="6536450" y="1570525"/>
            <a:ext cx="1502700" cy="136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Neel Buddhdev:</a:t>
            </a:r>
            <a:endParaRPr sz="1100"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Code and Research</a:t>
            </a:r>
            <a:endParaRPr sz="11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References</a:t>
            </a:r>
            <a:endParaRPr>
              <a:solidFill>
                <a:schemeClr val="lt2"/>
              </a:solidFill>
            </a:endParaRPr>
          </a:p>
        </p:txBody>
      </p:sp>
      <p:sp>
        <p:nvSpPr>
          <p:cNvPr id="232" name="Google Shape;232;p43"/>
          <p:cNvSpPr txBox="1">
            <a:spLocks noGrp="1"/>
          </p:cNvSpPr>
          <p:nvPr>
            <p:ph type="body" idx="1"/>
          </p:nvPr>
        </p:nvSpPr>
        <p:spPr>
          <a:xfrm>
            <a:off x="762550" y="1161900"/>
            <a:ext cx="7172100" cy="36000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SzPts val="1000"/>
              <a:buChar char="●"/>
            </a:pPr>
            <a:r>
              <a:rPr lang="en" sz="1000" dirty="0"/>
              <a:t> "NLP based Machine Learning Approaches for Text Summarization," 2020 Fourth International Conference on Computing Methodologies and Communication (ICCMC)</a:t>
            </a:r>
            <a:endParaRPr sz="1000" dirty="0"/>
          </a:p>
          <a:p>
            <a:pPr marL="457200" lvl="0" indent="0" algn="l" rtl="0">
              <a:lnSpc>
                <a:spcPct val="115000"/>
              </a:lnSpc>
              <a:spcBef>
                <a:spcPts val="1200"/>
              </a:spcBef>
              <a:spcAft>
                <a:spcPts val="0"/>
              </a:spcAft>
              <a:buNone/>
            </a:pPr>
            <a:r>
              <a:rPr lang="en" sz="1000" u="sng" dirty="0">
                <a:solidFill>
                  <a:schemeClr val="hlink"/>
                </a:solidFill>
                <a:hlinkClick r:id="rId3"/>
              </a:rPr>
              <a:t>https://ieeexplore.ieee.org/abstract/document/9076358</a:t>
            </a:r>
            <a:r>
              <a:rPr lang="en" sz="1000" dirty="0"/>
              <a:t> </a:t>
            </a:r>
            <a:endParaRPr sz="1000" dirty="0"/>
          </a:p>
          <a:p>
            <a:pPr marL="457200" lvl="0" indent="-292100" algn="l" rtl="0">
              <a:lnSpc>
                <a:spcPct val="115000"/>
              </a:lnSpc>
              <a:spcBef>
                <a:spcPts val="1200"/>
              </a:spcBef>
              <a:spcAft>
                <a:spcPts val="0"/>
              </a:spcAft>
              <a:buSzPts val="1000"/>
              <a:buChar char="●"/>
            </a:pPr>
            <a:r>
              <a:rPr lang="en" sz="1000" dirty="0"/>
              <a:t> S. Zaware, D. Patadiya, A. Gaikwad, S. Gulhane and A. Thakare, "Text Summarization using TF-IDF and Textrank algorithm," 2021 5th International Conference on Trends in Electronics and Informatics (ICOEI)</a:t>
            </a:r>
            <a:endParaRPr sz="1000" dirty="0"/>
          </a:p>
          <a:p>
            <a:pPr marL="457200" lvl="0" indent="0" algn="l" rtl="0">
              <a:lnSpc>
                <a:spcPct val="115000"/>
              </a:lnSpc>
              <a:spcBef>
                <a:spcPts val="1200"/>
              </a:spcBef>
              <a:spcAft>
                <a:spcPts val="0"/>
              </a:spcAft>
              <a:buNone/>
            </a:pPr>
            <a:r>
              <a:rPr lang="en" sz="1000" u="sng" dirty="0">
                <a:solidFill>
                  <a:schemeClr val="hlink"/>
                </a:solidFill>
                <a:hlinkClick r:id="rId4"/>
              </a:rPr>
              <a:t>https://ieeexplore.ieee.org/document/9453071</a:t>
            </a:r>
            <a:r>
              <a:rPr lang="en" sz="1000" dirty="0"/>
              <a:t> </a:t>
            </a:r>
            <a:endParaRPr sz="1000" dirty="0"/>
          </a:p>
          <a:p>
            <a:pPr marL="457200" lvl="0" indent="-292100" algn="l" rtl="0">
              <a:lnSpc>
                <a:spcPct val="115000"/>
              </a:lnSpc>
              <a:spcBef>
                <a:spcPts val="1200"/>
              </a:spcBef>
              <a:spcAft>
                <a:spcPts val="0"/>
              </a:spcAft>
              <a:buSzPts val="1000"/>
              <a:buChar char="●"/>
            </a:pPr>
            <a:r>
              <a:rPr lang="en" sz="1000" dirty="0"/>
              <a:t> A. W. Palliyali, M. A. Al-Khalifa, S. Farooq, J. Abinahed, A. Al-Ansari and A. Jaoua, "Comparative Study of Extractive Text Summarization Techniques," 2021 IEEE/ACS 18th International Conference on Computer Systems and Applications (AICCSA)</a:t>
            </a:r>
            <a:endParaRPr sz="1000" dirty="0"/>
          </a:p>
          <a:p>
            <a:pPr marL="457200" lvl="0" indent="0" algn="l" rtl="0">
              <a:lnSpc>
                <a:spcPct val="115000"/>
              </a:lnSpc>
              <a:spcBef>
                <a:spcPts val="1200"/>
              </a:spcBef>
              <a:spcAft>
                <a:spcPts val="0"/>
              </a:spcAft>
              <a:buNone/>
            </a:pPr>
            <a:r>
              <a:rPr lang="en" sz="1000" u="sng" dirty="0">
                <a:solidFill>
                  <a:schemeClr val="hlink"/>
                </a:solidFill>
                <a:hlinkClick r:id="rId5"/>
              </a:rPr>
              <a:t>https://ieeexplore.ieee.org/document/9686867</a:t>
            </a:r>
            <a:r>
              <a:rPr lang="en" sz="1000" dirty="0"/>
              <a:t> </a:t>
            </a:r>
            <a:endParaRPr sz="1000" dirty="0"/>
          </a:p>
          <a:p>
            <a:pPr marL="457200" lvl="0" indent="-292100" algn="l" rtl="0">
              <a:lnSpc>
                <a:spcPct val="115000"/>
              </a:lnSpc>
              <a:spcBef>
                <a:spcPts val="1200"/>
              </a:spcBef>
              <a:spcAft>
                <a:spcPts val="0"/>
              </a:spcAft>
              <a:buSzPts val="1000"/>
              <a:buChar char="●"/>
            </a:pPr>
            <a:r>
              <a:rPr lang="en" sz="1000" dirty="0"/>
              <a:t>N. Andhale and L. A. Bewoor, "An overview of Text Summarization techniques," 2016 International Conference on Computing Communication Control and automation (ICCUBEA)</a:t>
            </a:r>
            <a:endParaRPr sz="1000" dirty="0"/>
          </a:p>
          <a:p>
            <a:pPr marL="457200" lvl="0" indent="0" algn="l" rtl="0">
              <a:lnSpc>
                <a:spcPct val="115000"/>
              </a:lnSpc>
              <a:spcBef>
                <a:spcPts val="1200"/>
              </a:spcBef>
              <a:spcAft>
                <a:spcPts val="0"/>
              </a:spcAft>
              <a:buNone/>
            </a:pPr>
            <a:r>
              <a:rPr lang="en" sz="1000" u="sng" dirty="0">
                <a:solidFill>
                  <a:schemeClr val="hlink"/>
                </a:solidFill>
                <a:hlinkClick r:id="rId6"/>
              </a:rPr>
              <a:t>https://ieeexplore.ieee.org/abstract/document/7860024</a:t>
            </a:r>
            <a:r>
              <a:rPr lang="en" sz="1000" dirty="0"/>
              <a:t> </a:t>
            </a:r>
            <a:endParaRPr sz="1000" dirty="0"/>
          </a:p>
          <a:p>
            <a:pPr marL="0" lvl="0" indent="0" algn="l" rtl="0">
              <a:spcBef>
                <a:spcPts val="1200"/>
              </a:spcBef>
              <a:spcAft>
                <a:spcPts val="1600"/>
              </a:spcAft>
              <a:buNone/>
            </a:pPr>
            <a:endParaRPr sz="1000" dirty="0"/>
          </a:p>
        </p:txBody>
      </p:sp>
      <p:cxnSp>
        <p:nvCxnSpPr>
          <p:cNvPr id="233" name="Google Shape;233;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4" name="Google Shape;234;p43"/>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580</Words>
  <Application>Microsoft Office PowerPoint</Application>
  <PresentationFormat>On-screen Show (16:9)</PresentationFormat>
  <Paragraphs>60</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Montserrat ExtraLight</vt:lpstr>
      <vt:lpstr>Times New Roman</vt:lpstr>
      <vt:lpstr>Montserrat Medium</vt:lpstr>
      <vt:lpstr>Montserrat</vt:lpstr>
      <vt:lpstr>Montserrat ExtraBold</vt:lpstr>
      <vt:lpstr>Roboto</vt:lpstr>
      <vt:lpstr>Arial</vt:lpstr>
      <vt:lpstr>Futuristic Background by Slidesgo</vt:lpstr>
      <vt:lpstr>Text Summarization</vt:lpstr>
      <vt:lpstr>Introduction and Problem Statement </vt:lpstr>
      <vt:lpstr>Existing body of work</vt:lpstr>
      <vt:lpstr>OUR APPROACH</vt:lpstr>
      <vt:lpstr>Initial Results (Using SVM model)</vt:lpstr>
      <vt:lpstr>Initial Results (Using TF-IDF)</vt:lpstr>
      <vt:lpstr>Role of each group member and 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dc:title>
  <cp:lastModifiedBy>rushali moteria</cp:lastModifiedBy>
  <cp:revision>2</cp:revision>
  <dcterms:modified xsi:type="dcterms:W3CDTF">2023-03-14T18:05:35Z</dcterms:modified>
</cp:coreProperties>
</file>